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394" r:id="rId2"/>
    <p:sldId id="3366" r:id="rId3"/>
    <p:sldId id="3327" r:id="rId4"/>
    <p:sldId id="3382" r:id="rId5"/>
    <p:sldId id="3383" r:id="rId6"/>
    <p:sldId id="3386" r:id="rId7"/>
    <p:sldId id="3404" r:id="rId8"/>
    <p:sldId id="3384" r:id="rId9"/>
    <p:sldId id="3385" r:id="rId10"/>
    <p:sldId id="3405" r:id="rId11"/>
    <p:sldId id="3406" r:id="rId12"/>
    <p:sldId id="3396" r:id="rId13"/>
    <p:sldId id="323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B91104B-141C-46BE-9CE9-6D06938FEF37}">
          <p14:sldIdLst>
            <p14:sldId id="3394"/>
            <p14:sldId id="3366"/>
            <p14:sldId id="3327"/>
            <p14:sldId id="3382"/>
            <p14:sldId id="3383"/>
            <p14:sldId id="3386"/>
            <p14:sldId id="3404"/>
            <p14:sldId id="3384"/>
            <p14:sldId id="3385"/>
            <p14:sldId id="3405"/>
            <p14:sldId id="3406"/>
            <p14:sldId id="3396"/>
            <p14:sldId id="32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0099" autoAdjust="0"/>
  </p:normalViewPr>
  <p:slideViewPr>
    <p:cSldViewPr snapToGrid="0">
      <p:cViewPr varScale="1">
        <p:scale>
          <a:sx n="97" d="100"/>
          <a:sy n="97" d="100"/>
        </p:scale>
        <p:origin x="72" y="1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1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23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543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3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7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16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32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61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280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16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52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19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2023/4/8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503" y="216769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9" y="2013434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86709" y="2941320"/>
            <a:ext cx="1227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毕业设计进度报告</a:t>
            </a:r>
            <a:endParaRPr lang="en-US" altLang="zh-CN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2B4F3E-5333-47A3-90A8-7B4101CFEFEC}"/>
              </a:ext>
            </a:extLst>
          </p:cNvPr>
          <p:cNvGrpSpPr/>
          <p:nvPr/>
        </p:nvGrpSpPr>
        <p:grpSpPr>
          <a:xfrm>
            <a:off x="8658681" y="5820757"/>
            <a:ext cx="3028952" cy="740136"/>
            <a:chOff x="4688360" y="5111533"/>
            <a:chExt cx="3028952" cy="740136"/>
          </a:xfrm>
        </p:grpSpPr>
        <p:sp>
          <p:nvSpPr>
            <p:cNvPr id="15" name="文本占位符 56">
              <a:extLst>
                <a:ext uri="{FF2B5EF4-FFF2-40B4-BE49-F238E27FC236}">
                  <a16:creationId xmlns:a16="http://schemas.microsoft.com/office/drawing/2014/main" id="{4B0CE7A4-63D5-48F6-8789-DF37D3FB68AC}"/>
                </a:ext>
              </a:extLst>
            </p:cNvPr>
            <p:cNvSpPr txBox="1"/>
            <p:nvPr/>
          </p:nvSpPr>
          <p:spPr>
            <a:xfrm>
              <a:off x="5196678" y="5111533"/>
              <a:ext cx="2012315" cy="443865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cs typeface="+mn-ea"/>
                  <a:sym typeface="+mn-lt"/>
                </a:rPr>
                <a:t>汇报人</a:t>
              </a:r>
              <a:r>
                <a:rPr lang="en-US" altLang="zh-CN" dirty="0">
                  <a:cs typeface="+mn-ea"/>
                  <a:sym typeface="+mn-lt"/>
                </a:rPr>
                <a:t>:</a:t>
              </a:r>
              <a:r>
                <a:rPr lang="zh-CN" altLang="en-US" dirty="0">
                  <a:cs typeface="+mn-ea"/>
                  <a:sym typeface="+mn-lt"/>
                </a:rPr>
                <a:t>戚建宇</a:t>
              </a:r>
              <a:endParaRPr lang="zh-CN" altLang="en-US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占位符 13">
              <a:extLst>
                <a:ext uri="{FF2B5EF4-FFF2-40B4-BE49-F238E27FC236}">
                  <a16:creationId xmlns:a16="http://schemas.microsoft.com/office/drawing/2014/main" id="{9B2136EA-7367-427D-BE00-5FE3524395D4}"/>
                </a:ext>
              </a:extLst>
            </p:cNvPr>
            <p:cNvSpPr txBox="1"/>
            <p:nvPr/>
          </p:nvSpPr>
          <p:spPr>
            <a:xfrm>
              <a:off x="4688360" y="5555398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cs typeface="+mn-ea"/>
                  <a:sym typeface="+mn-lt"/>
                </a:rPr>
                <a:t> 2023 / 04 / 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554141"/>
      </p:ext>
    </p:extLst>
  </p:cSld>
  <p:clrMapOvr>
    <a:masterClrMapping/>
  </p:clrMapOvr>
  <p:transition spd="slow" advClick="0" advTm="1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代码调试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617336" y="893099"/>
            <a:ext cx="11574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800" b="1" kern="100" dirty="0">
                <a:effectLst/>
                <a:cs typeface="+mn-ea"/>
                <a:sym typeface="+mn-lt"/>
              </a:rPr>
              <a:t>代码</a:t>
            </a:r>
            <a:r>
              <a:rPr lang="zh-CN" altLang="en-US" b="1" kern="100" dirty="0">
                <a:cs typeface="+mn-ea"/>
                <a:sym typeface="+mn-lt"/>
              </a:rPr>
              <a:t>编写</a:t>
            </a:r>
            <a:r>
              <a:rPr lang="zh-CN" altLang="en-US" sz="1800" kern="100" dirty="0">
                <a:effectLst/>
                <a:cs typeface="+mn-ea"/>
                <a:sym typeface="+mn-lt"/>
              </a:rPr>
              <a:t>：</a:t>
            </a:r>
            <a:endParaRPr lang="en-US" altLang="zh-CN" sz="1800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effectLst/>
                <a:latin typeface="+mn-ea"/>
                <a:cs typeface="+mn-ea"/>
                <a:sym typeface="+mn-lt"/>
              </a:rPr>
              <a:t>缺少的数据加载代码与</a:t>
            </a:r>
            <a:r>
              <a:rPr lang="en-US" altLang="zh-CN" kern="100" dirty="0">
                <a:effectLst/>
                <a:latin typeface="+mn-ea"/>
                <a:cs typeface="+mn-ea"/>
                <a:sym typeface="+mn-lt"/>
              </a:rPr>
              <a:t>model</a:t>
            </a:r>
            <a:r>
              <a:rPr lang="zh-CN" altLang="en-US" kern="100" dirty="0">
                <a:effectLst/>
                <a:latin typeface="+mn-ea"/>
                <a:cs typeface="+mn-ea"/>
                <a:sym typeface="+mn-lt"/>
              </a:rPr>
              <a:t>模块</a:t>
            </a:r>
            <a:endParaRPr lang="en-US" altLang="zh-CN" kern="100" dirty="0">
              <a:effectLst/>
              <a:latin typeface="+mn-ea"/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cs typeface="+mn-ea"/>
                <a:sym typeface="+mn-lt"/>
              </a:rPr>
              <a:t>数据集配对问题</a:t>
            </a: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1428FB-16C5-B052-5CC6-D26549A8E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88" y="1601879"/>
            <a:ext cx="2764221" cy="2202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279C8A-9AF1-DE43-B3B2-B89E1ED38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681"/>
          <a:stretch/>
        </p:blipFill>
        <p:spPr>
          <a:xfrm>
            <a:off x="1512073" y="1602123"/>
            <a:ext cx="2586961" cy="22023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B095F7-3DF0-9895-E99D-992CF896D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564" y="1601880"/>
            <a:ext cx="2794733" cy="22023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76553A-86D2-77CC-C1F2-FA19187092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17978" r="53094"/>
          <a:stretch/>
        </p:blipFill>
        <p:spPr>
          <a:xfrm>
            <a:off x="1317969" y="4277730"/>
            <a:ext cx="2781065" cy="1912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FBA16A-1CDF-F003-2A93-00646E778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188" y="4376336"/>
            <a:ext cx="2872540" cy="18497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CBD4EA-9A28-051F-1387-740386149C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851"/>
          <a:stretch/>
        </p:blipFill>
        <p:spPr>
          <a:xfrm>
            <a:off x="8301564" y="4376336"/>
            <a:ext cx="2977490" cy="18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代码调试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617336" y="893099"/>
            <a:ext cx="11574663" cy="951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800" b="1" kern="100" dirty="0">
                <a:effectLst/>
                <a:cs typeface="+mn-ea"/>
                <a:sym typeface="+mn-lt"/>
              </a:rPr>
              <a:t>代码</a:t>
            </a:r>
            <a:r>
              <a:rPr lang="zh-CN" altLang="en-US" b="1" kern="100" dirty="0">
                <a:cs typeface="+mn-ea"/>
                <a:sym typeface="+mn-lt"/>
              </a:rPr>
              <a:t>编写</a:t>
            </a:r>
            <a:r>
              <a:rPr lang="zh-CN" altLang="en-US" sz="1800" kern="100" dirty="0">
                <a:effectLst/>
                <a:cs typeface="+mn-ea"/>
                <a:sym typeface="+mn-lt"/>
              </a:rPr>
              <a:t>：</a:t>
            </a:r>
            <a:endParaRPr lang="en-US" altLang="zh-CN" sz="1800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cs typeface="+mn-ea"/>
                <a:sym typeface="+mn-lt"/>
              </a:rPr>
              <a:t>目前运行情况</a:t>
            </a: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lvl="1" algn="just"/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cs typeface="+mn-ea"/>
                <a:sym typeface="+mn-lt"/>
              </a:rPr>
              <a:t>数据配对问题                                                                       更换新的数据加载代码</a:t>
            </a: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lvl="1" algn="just"/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lvl="1" algn="just"/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lvl="1" algn="just"/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02B97D-E0EB-8AF1-CEF2-950A4B1CE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91"/>
          <a:stretch/>
        </p:blipFill>
        <p:spPr>
          <a:xfrm>
            <a:off x="1456988" y="4293167"/>
            <a:ext cx="3083480" cy="2049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1EC68B-C787-B404-B49F-6CB22A37AB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53"/>
          <a:stretch/>
        </p:blipFill>
        <p:spPr>
          <a:xfrm>
            <a:off x="6892592" y="4308466"/>
            <a:ext cx="2947283" cy="204995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24A6CD-40D1-B874-756C-0B0A84123F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71" r="1886"/>
          <a:stretch/>
        </p:blipFill>
        <p:spPr>
          <a:xfrm>
            <a:off x="1456988" y="1649524"/>
            <a:ext cx="8267924" cy="21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9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cs typeface="+mn-ea"/>
                  <a:sym typeface="+mn-lt"/>
                </a:rPr>
                <a:t>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经验总结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82A28A-2998-4671-A2E0-AB089FDBB0F4}"/>
              </a:ext>
            </a:extLst>
          </p:cNvPr>
          <p:cNvSpPr txBox="1"/>
          <p:nvPr/>
        </p:nvSpPr>
        <p:spPr>
          <a:xfrm>
            <a:off x="617339" y="850235"/>
            <a:ext cx="7281186" cy="6275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cs typeface="+mn-ea"/>
                <a:sym typeface="+mn-lt"/>
              </a:rPr>
              <a:t>多动手实践</a:t>
            </a:r>
            <a:endParaRPr lang="en-US" altLang="zh-CN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cs typeface="+mn-ea"/>
                <a:sym typeface="+mn-lt"/>
              </a:rPr>
              <a:t>            </a:t>
            </a:r>
            <a:r>
              <a:rPr lang="zh-CN" altLang="en-US" kern="100" dirty="0">
                <a:cs typeface="+mn-ea"/>
                <a:sym typeface="+mn-lt"/>
              </a:rPr>
              <a:t>通过运行扩散模型样例，我更清晰的理解了扩散模型原理，而    </a:t>
            </a:r>
            <a:endParaRPr lang="en-US" altLang="zh-CN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cs typeface="+mn-ea"/>
                <a:sym typeface="+mn-lt"/>
              </a:rPr>
              <a:t>     </a:t>
            </a:r>
            <a:r>
              <a:rPr lang="zh-CN" altLang="en-US" kern="100" dirty="0">
                <a:cs typeface="+mn-ea"/>
                <a:sym typeface="+mn-lt"/>
              </a:rPr>
              <a:t>不是停留在概念上。实验中遇到了各种报错，例如模块缺少、</a:t>
            </a:r>
            <a:r>
              <a:rPr lang="en-US" altLang="zh-CN" kern="100" dirty="0" err="1">
                <a:latin typeface="+mj-ea"/>
                <a:ea typeface="+mj-ea"/>
                <a:cs typeface="+mn-ea"/>
                <a:sym typeface="+mn-lt"/>
              </a:rPr>
              <a:t>cuda</a:t>
            </a:r>
            <a:endParaRPr lang="en-US" altLang="zh-CN" kern="100" dirty="0">
              <a:latin typeface="+mj-ea"/>
              <a:ea typeface="+mj-ea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cs typeface="+mn-ea"/>
                <a:sym typeface="+mn-lt"/>
              </a:rPr>
              <a:t>     </a:t>
            </a:r>
            <a:r>
              <a:rPr lang="zh-CN" altLang="en-US" kern="100" dirty="0">
                <a:cs typeface="+mn-ea"/>
                <a:sym typeface="+mn-lt"/>
              </a:rPr>
              <a:t>与</a:t>
            </a:r>
            <a:r>
              <a:rPr lang="en-US" altLang="zh-CN" kern="100" dirty="0" err="1">
                <a:latin typeface="+mj-ea"/>
                <a:ea typeface="+mj-ea"/>
                <a:cs typeface="+mn-ea"/>
                <a:sym typeface="+mn-lt"/>
              </a:rPr>
              <a:t>pytorch</a:t>
            </a:r>
            <a:r>
              <a:rPr lang="zh-CN" altLang="en-US" kern="100" dirty="0">
                <a:cs typeface="+mn-ea"/>
                <a:sym typeface="+mn-lt"/>
              </a:rPr>
              <a:t>版本不匹配、数据维度传参错误、通道数不吻合、各种模   </a:t>
            </a:r>
            <a:endParaRPr lang="en-US" altLang="zh-CN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cs typeface="+mn-ea"/>
                <a:sym typeface="+mn-lt"/>
              </a:rPr>
              <a:t>     </a:t>
            </a:r>
            <a:r>
              <a:rPr lang="zh-CN" altLang="en-US" kern="100" dirty="0">
                <a:cs typeface="+mn-ea"/>
                <a:sym typeface="+mn-lt"/>
              </a:rPr>
              <a:t>块版本问题导致的函数调用失败等等。成功解决这些问题能增长许</a:t>
            </a:r>
            <a:endParaRPr lang="en-US" altLang="zh-CN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cs typeface="+mn-ea"/>
                <a:sym typeface="+mn-lt"/>
              </a:rPr>
              <a:t>     </a:t>
            </a:r>
            <a:r>
              <a:rPr lang="zh-CN" altLang="en-US" kern="100" dirty="0">
                <a:cs typeface="+mn-ea"/>
                <a:sym typeface="+mn-lt"/>
              </a:rPr>
              <a:t>多编程经验。</a:t>
            </a:r>
            <a:endParaRPr lang="en-US" altLang="zh-CN" kern="100" dirty="0"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cs typeface="+mn-ea"/>
                <a:sym typeface="+mn-lt"/>
              </a:rPr>
              <a:t>多向他人请教</a:t>
            </a:r>
            <a:endParaRPr lang="en-US" altLang="zh-CN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cs typeface="+mn-ea"/>
                <a:sym typeface="+mn-lt"/>
              </a:rPr>
              <a:t>             前期缺少数据加载模块时，我尝试了很久自己编写未果，通过  </a:t>
            </a:r>
            <a:endParaRPr lang="en-US" altLang="zh-CN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cs typeface="+mn-ea"/>
                <a:sym typeface="+mn-lt"/>
              </a:rPr>
              <a:t>     </a:t>
            </a:r>
            <a:r>
              <a:rPr lang="zh-CN" altLang="en-US" kern="100" dirty="0">
                <a:cs typeface="+mn-ea"/>
                <a:sym typeface="+mn-lt"/>
              </a:rPr>
              <a:t>参考别的项目的数据集加载，我编写出了能运行的数据加载程序。</a:t>
            </a:r>
            <a:endParaRPr lang="en-US" altLang="zh-CN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cs typeface="+mn-ea"/>
                <a:sym typeface="+mn-lt"/>
              </a:rPr>
              <a:t>             </a:t>
            </a:r>
            <a:r>
              <a:rPr lang="zh-CN" altLang="en-US" kern="100" dirty="0">
                <a:cs typeface="+mn-ea"/>
                <a:sym typeface="+mn-lt"/>
              </a:rPr>
              <a:t>数据配对问题，通过请教师兄得以解决。</a:t>
            </a:r>
            <a:endParaRPr lang="en-US" altLang="zh-CN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kern="100" dirty="0"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cs typeface="+mn-ea"/>
                <a:sym typeface="+mn-lt"/>
              </a:rPr>
              <a:t>             </a:t>
            </a:r>
          </a:p>
          <a:p>
            <a:pPr algn="just">
              <a:lnSpc>
                <a:spcPct val="150000"/>
              </a:lnSpc>
            </a:pPr>
            <a:endParaRPr lang="zh-CN" altLang="en-US" kern="1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b="1" kern="1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441D2A-615E-39D5-99AC-51E34F58A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99"/>
          <a:stretch/>
        </p:blipFill>
        <p:spPr>
          <a:xfrm>
            <a:off x="7927645" y="1396026"/>
            <a:ext cx="2882900" cy="44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cs typeface="+mn-ea"/>
                <a:sym typeface="+mn-lt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E0818D-5756-4B6A-AF29-F599645024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BB70DF9-8F3F-40EA-91DB-AB415BF91062}"/>
              </a:ext>
            </a:extLst>
          </p:cNvPr>
          <p:cNvCxnSpPr/>
          <p:nvPr/>
        </p:nvCxnSpPr>
        <p:spPr>
          <a:xfrm>
            <a:off x="816254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8" name="标题占位符 1">
            <a:extLst>
              <a:ext uri="{FF2B5EF4-FFF2-40B4-BE49-F238E27FC236}">
                <a16:creationId xmlns:a16="http://schemas.microsoft.com/office/drawing/2014/main" id="{590A04F6-F44D-48FB-AD6A-5F527AF2A580}"/>
              </a:ext>
            </a:extLst>
          </p:cNvPr>
          <p:cNvSpPr txBox="1"/>
          <p:nvPr/>
        </p:nvSpPr>
        <p:spPr>
          <a:xfrm>
            <a:off x="996601" y="-9688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标题占位符 1">
            <a:extLst>
              <a:ext uri="{FF2B5EF4-FFF2-40B4-BE49-F238E27FC236}">
                <a16:creationId xmlns:a16="http://schemas.microsoft.com/office/drawing/2014/main" id="{B99C0245-6531-4066-9754-F895BD8EEC28}"/>
              </a:ext>
            </a:extLst>
          </p:cNvPr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标题占位符 1">
            <a:extLst>
              <a:ext uri="{FF2B5EF4-FFF2-40B4-BE49-F238E27FC236}">
                <a16:creationId xmlns:a16="http://schemas.microsoft.com/office/drawing/2014/main" id="{D7CA2C3C-96CC-448E-B9DA-2CB4C6D8E5FB}"/>
              </a:ext>
            </a:extLst>
          </p:cNvPr>
          <p:cNvSpPr txBox="1"/>
          <p:nvPr/>
        </p:nvSpPr>
        <p:spPr>
          <a:xfrm>
            <a:off x="1117600" y="52386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标题占位符 1">
            <a:extLst>
              <a:ext uri="{FF2B5EF4-FFF2-40B4-BE49-F238E27FC236}">
                <a16:creationId xmlns:a16="http://schemas.microsoft.com/office/drawing/2014/main" id="{698532F5-C117-48D5-8FDC-A801111DC7A8}"/>
              </a:ext>
            </a:extLst>
          </p:cNvPr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Content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B7A8EC-3F68-4573-A951-A6C3F3859649}"/>
              </a:ext>
            </a:extLst>
          </p:cNvPr>
          <p:cNvSpPr txBox="1"/>
          <p:nvPr/>
        </p:nvSpPr>
        <p:spPr>
          <a:xfrm>
            <a:off x="1103875" y="952393"/>
            <a:ext cx="10898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cs typeface="+mn-ea"/>
                <a:sym typeface="+mn-lt"/>
              </a:rPr>
              <a:t>1.</a:t>
            </a:r>
            <a:r>
              <a:rPr lang="en-US" altLang="zh-CN" sz="3200" b="1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CN" altLang="en-US" sz="3200" b="1" dirty="0">
                <a:cs typeface="+mn-ea"/>
                <a:sym typeface="+mn-lt"/>
              </a:rPr>
              <a:t>研究方向</a:t>
            </a:r>
            <a:endParaRPr lang="en-US" altLang="zh-CN" sz="3200" b="1" dirty="0">
              <a:cs typeface="+mn-ea"/>
              <a:sym typeface="+mn-lt"/>
            </a:endParaRPr>
          </a:p>
          <a:p>
            <a:endParaRPr lang="en-US" altLang="zh-CN" sz="1600" dirty="0">
              <a:cs typeface="+mn-ea"/>
              <a:sym typeface="+mn-lt"/>
            </a:endParaRPr>
          </a:p>
          <a:p>
            <a:endParaRPr lang="en-US" altLang="zh-CN" sz="1600" dirty="0">
              <a:cs typeface="+mn-ea"/>
              <a:sym typeface="+mn-lt"/>
            </a:endParaRPr>
          </a:p>
          <a:p>
            <a:r>
              <a:rPr lang="en-US" altLang="zh-CN" sz="3200" b="1" dirty="0">
                <a:cs typeface="+mn-ea"/>
                <a:sym typeface="+mn-lt"/>
              </a:rPr>
              <a:t>2.</a:t>
            </a:r>
            <a:r>
              <a:rPr lang="en-US" altLang="zh-CN" sz="3200" b="1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CN" altLang="en-US" sz="3200" b="1" dirty="0">
                <a:solidFill>
                  <a:srgbClr val="222222"/>
                </a:solidFill>
                <a:cs typeface="+mn-ea"/>
                <a:sym typeface="+mn-lt"/>
              </a:rPr>
              <a:t>理论学习</a:t>
            </a:r>
            <a:endParaRPr lang="en-US" altLang="zh-CN" sz="3200" b="1" dirty="0">
              <a:solidFill>
                <a:srgbClr val="222222"/>
              </a:solidFill>
              <a:cs typeface="+mn-ea"/>
              <a:sym typeface="+mn-lt"/>
            </a:endParaRPr>
          </a:p>
          <a:p>
            <a:endParaRPr lang="en-US" altLang="zh-CN" sz="3200" b="1" dirty="0">
              <a:solidFill>
                <a:srgbClr val="222222"/>
              </a:solidFill>
              <a:cs typeface="+mn-ea"/>
              <a:sym typeface="+mn-lt"/>
            </a:endParaRPr>
          </a:p>
          <a:p>
            <a:r>
              <a:rPr lang="en-US" altLang="zh-CN" sz="3200" b="1" dirty="0">
                <a:cs typeface="+mn-ea"/>
                <a:sym typeface="+mn-lt"/>
              </a:rPr>
              <a:t>3.</a:t>
            </a:r>
            <a:r>
              <a:rPr lang="en-US" altLang="zh-CN" sz="3200" b="1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CN" altLang="en-US" sz="3200" b="1" dirty="0">
                <a:solidFill>
                  <a:srgbClr val="222222"/>
                </a:solidFill>
                <a:cs typeface="+mn-ea"/>
                <a:sym typeface="+mn-lt"/>
              </a:rPr>
              <a:t>代码调试</a:t>
            </a:r>
            <a:br>
              <a:rPr lang="en-US" altLang="zh-CN" sz="3200" b="1" dirty="0">
                <a:solidFill>
                  <a:srgbClr val="222222"/>
                </a:solidFill>
                <a:cs typeface="+mn-ea"/>
                <a:sym typeface="+mn-lt"/>
              </a:rPr>
            </a:br>
            <a:endParaRPr lang="en-US" altLang="zh-CN" sz="3200" b="1" dirty="0">
              <a:solidFill>
                <a:srgbClr val="222222"/>
              </a:solidFill>
              <a:cs typeface="+mn-ea"/>
              <a:sym typeface="+mn-lt"/>
            </a:endParaRPr>
          </a:p>
          <a:p>
            <a:r>
              <a:rPr lang="en-US" altLang="zh-CN" sz="3200" b="1" dirty="0">
                <a:cs typeface="+mn-ea"/>
                <a:sym typeface="+mn-lt"/>
              </a:rPr>
              <a:t>4.</a:t>
            </a:r>
            <a:r>
              <a:rPr lang="en-US" altLang="zh-CN" sz="3200" b="1" dirty="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zh-CN" altLang="en-US" sz="3200" b="1" dirty="0">
                <a:cs typeface="+mn-ea"/>
                <a:sym typeface="+mn-lt"/>
              </a:rPr>
              <a:t>经验总结</a:t>
            </a:r>
            <a:endParaRPr lang="en-US" altLang="zh-CN" sz="3200" b="1" dirty="0">
              <a:cs typeface="+mn-ea"/>
              <a:sym typeface="+mn-lt"/>
            </a:endParaRPr>
          </a:p>
          <a:p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05DA1E-D3E5-4B4D-8A00-5C20FC43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2" y="4885567"/>
            <a:ext cx="2826118" cy="188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38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研究方向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617337" y="893098"/>
            <a:ext cx="7509787" cy="479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kern="100" dirty="0">
                <a:effectLst/>
                <a:latin typeface="+mj-ea"/>
                <a:ea typeface="+mj-ea"/>
                <a:cs typeface="+mn-ea"/>
                <a:sym typeface="+mn-lt"/>
              </a:rPr>
              <a:t>基于扩散模型的医学影像合成</a:t>
            </a:r>
            <a:endParaRPr lang="zh-CN" altLang="zh-CN" sz="2000" kern="100" dirty="0">
              <a:effectLst/>
              <a:latin typeface="+mj-ea"/>
              <a:ea typeface="+mj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利用扩散模型，使用</a:t>
            </a:r>
            <a:r>
              <a:rPr lang="en-US" altLang="zh-CN" sz="1600" dirty="0">
                <a:latin typeface="+mj-ea"/>
                <a:ea typeface="+mj-ea"/>
                <a:cs typeface="+mn-ea"/>
                <a:sym typeface="+mn-lt"/>
              </a:rPr>
              <a:t>MRI</a:t>
            </a:r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生成</a:t>
            </a:r>
            <a:r>
              <a:rPr lang="en-US" altLang="zh-CN" sz="1600" dirty="0">
                <a:latin typeface="+mj-ea"/>
                <a:ea typeface="+mj-ea"/>
                <a:cs typeface="+mn-ea"/>
                <a:sym typeface="+mn-lt"/>
              </a:rPr>
              <a:t>CT</a:t>
            </a:r>
            <a:r>
              <a:rPr lang="zh-CN" altLang="en-US" sz="1600" dirty="0">
                <a:latin typeface="+mj-ea"/>
                <a:ea typeface="+mj-ea"/>
                <a:cs typeface="+mn-ea"/>
                <a:sym typeface="+mn-lt"/>
              </a:rPr>
              <a:t>影像。</a:t>
            </a:r>
            <a:endParaRPr lang="en-US" altLang="zh-CN" sz="1600" dirty="0">
              <a:effectLst/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kern="100" dirty="0">
                <a:latin typeface="+mj-ea"/>
                <a:ea typeface="+mj-ea"/>
                <a:cs typeface="+mn-ea"/>
                <a:sym typeface="+mn-lt"/>
              </a:rPr>
              <a:t>研究意义</a:t>
            </a:r>
            <a:endParaRPr lang="en-US" altLang="zh-CN" sz="2000" b="1" kern="100" dirty="0"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          医生在借助医学影像进行诊断和治疗时，通常需要多种成像模式互为补充来做     </a:t>
            </a:r>
            <a:endParaRPr lang="en-US" altLang="zh-CN" sz="1400" kern="100" dirty="0"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    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临床决策。例如，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CT(Computed Tomography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，计算机断层扫描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)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具有提供组织   </a:t>
            </a:r>
            <a:endParaRPr lang="en-US" altLang="zh-CN" sz="1400" kern="100" dirty="0"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    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的电子密度和物理密度的优势，但在软组织层面缺乏良好的对比度，且采集期间</a:t>
            </a:r>
            <a:endParaRPr lang="en-US" altLang="zh-CN" sz="1400" kern="100" dirty="0"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    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会有辐射危害。而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MRI(Magnetic Resonance Imaging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，核磁共振成像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)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可以很</a:t>
            </a:r>
            <a:endParaRPr lang="en-US" altLang="zh-CN" sz="1400" kern="100" dirty="0"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    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好地对比软组织。与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CT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相比，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MRI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更安全，不涉及任何辐射。但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MRI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比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CT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更加昂</a:t>
            </a:r>
            <a:endParaRPr lang="en-US" altLang="zh-CN" sz="1400" kern="100" dirty="0"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    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贵，而且没有相关的密度信息。</a:t>
            </a:r>
          </a:p>
          <a:p>
            <a:pPr>
              <a:lnSpc>
                <a:spcPct val="150000"/>
              </a:lnSpc>
            </a:pP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           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因此，采用医学影像合成技术，通过受试者对应的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MRI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影像中来合成</a:t>
            </a: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CT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影像，</a:t>
            </a:r>
            <a:endParaRPr lang="en-US" altLang="zh-CN" sz="1400" kern="100" dirty="0"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100" dirty="0">
                <a:latin typeface="+mj-ea"/>
                <a:ea typeface="+mj-ea"/>
                <a:cs typeface="+mn-ea"/>
                <a:sym typeface="+mn-lt"/>
              </a:rPr>
              <a:t>   </a:t>
            </a:r>
            <a:r>
              <a:rPr lang="zh-CN" altLang="en-US" sz="1400" kern="100" dirty="0">
                <a:latin typeface="+mj-ea"/>
                <a:ea typeface="+mj-ea"/>
                <a:cs typeface="+mn-ea"/>
                <a:sym typeface="+mn-lt"/>
              </a:rPr>
              <a:t>从而在获取信息更丰富影像的同时，节约成本和避免辐射危害。</a:t>
            </a:r>
            <a:endParaRPr lang="en-US" altLang="zh-CN" b="1" kern="100" dirty="0">
              <a:latin typeface="+mj-ea"/>
              <a:ea typeface="+mj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latin typeface="+mj-ea"/>
                <a:ea typeface="+mj-ea"/>
                <a:cs typeface="+mn-ea"/>
                <a:sym typeface="+mn-lt"/>
              </a:rPr>
              <a:t>即便有</a:t>
            </a:r>
            <a:r>
              <a:rPr lang="en-US" altLang="zh-CN" sz="1600" b="1" kern="100" dirty="0">
                <a:latin typeface="+mj-ea"/>
                <a:ea typeface="+mj-ea"/>
                <a:cs typeface="+mn-ea"/>
                <a:sym typeface="+mn-lt"/>
              </a:rPr>
              <a:t>MRI</a:t>
            </a:r>
            <a:r>
              <a:rPr lang="zh-CN" altLang="en-US" sz="1600" b="1" kern="100" dirty="0">
                <a:latin typeface="+mj-ea"/>
                <a:ea typeface="+mj-ea"/>
                <a:cs typeface="+mn-ea"/>
                <a:sym typeface="+mn-lt"/>
              </a:rPr>
              <a:t>，获取</a:t>
            </a:r>
            <a:r>
              <a:rPr lang="en-US" altLang="zh-CN" sz="1600" b="1" kern="100" dirty="0">
                <a:latin typeface="+mj-ea"/>
                <a:ea typeface="+mj-ea"/>
                <a:cs typeface="+mn-ea"/>
                <a:sym typeface="+mn-lt"/>
              </a:rPr>
              <a:t>CT</a:t>
            </a:r>
            <a:r>
              <a:rPr lang="zh-CN" altLang="en-US" sz="1600" b="1" kern="100" dirty="0">
                <a:latin typeface="+mj-ea"/>
                <a:ea typeface="+mj-ea"/>
                <a:cs typeface="+mn-ea"/>
                <a:sym typeface="+mn-lt"/>
              </a:rPr>
              <a:t>影像仍然是必要的。</a:t>
            </a:r>
            <a:endParaRPr lang="en-US" altLang="zh-CN" sz="1600" b="1" dirty="0">
              <a:effectLst/>
              <a:latin typeface="+mj-ea"/>
              <a:ea typeface="+mj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j-ea"/>
                <a:ea typeface="+mj-ea"/>
                <a:cs typeface="+mn-ea"/>
                <a:sym typeface="+mn-lt"/>
              </a:rPr>
              <a:t>利用</a:t>
            </a:r>
            <a:r>
              <a:rPr lang="en-US" altLang="zh-CN" sz="1600" b="1" dirty="0">
                <a:latin typeface="+mj-ea"/>
                <a:ea typeface="+mj-ea"/>
                <a:cs typeface="+mn-ea"/>
                <a:sym typeface="+mn-lt"/>
              </a:rPr>
              <a:t>MRI</a:t>
            </a:r>
            <a:r>
              <a:rPr lang="zh-CN" altLang="en-US" sz="1600" b="1" dirty="0">
                <a:latin typeface="+mj-ea"/>
                <a:ea typeface="+mj-ea"/>
                <a:cs typeface="+mn-ea"/>
                <a:sym typeface="+mn-lt"/>
              </a:rPr>
              <a:t>直接生成</a:t>
            </a:r>
            <a:r>
              <a:rPr lang="en-US" altLang="zh-CN" sz="1600" b="1" dirty="0">
                <a:latin typeface="+mj-ea"/>
                <a:ea typeface="+mj-ea"/>
                <a:cs typeface="+mn-ea"/>
                <a:sym typeface="+mn-lt"/>
              </a:rPr>
              <a:t>CT</a:t>
            </a:r>
            <a:r>
              <a:rPr lang="zh-CN" altLang="en-US" sz="1600" b="1" dirty="0">
                <a:latin typeface="+mj-ea"/>
                <a:ea typeface="+mj-ea"/>
                <a:cs typeface="+mn-ea"/>
                <a:sym typeface="+mn-lt"/>
              </a:rPr>
              <a:t>影像，避免了辐射危害、节约成本。</a:t>
            </a:r>
            <a:endParaRPr lang="en-US" altLang="zh-CN" sz="1600" b="1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565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研究方向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617337" y="893099"/>
            <a:ext cx="10423702" cy="5690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kern="100" dirty="0">
                <a:effectLst/>
                <a:cs typeface="+mn-ea"/>
                <a:sym typeface="+mn-lt"/>
              </a:rPr>
              <a:t>研究现状</a:t>
            </a:r>
            <a:endParaRPr lang="en-US" altLang="zh-CN" sz="2000" b="1" kern="100" dirty="0">
              <a:effectLst/>
              <a:cs typeface="+mn-ea"/>
              <a:sym typeface="+mn-lt"/>
            </a:endParaRPr>
          </a:p>
          <a:p>
            <a:pPr indent="266700" algn="just"/>
            <a:r>
              <a:rPr lang="zh-CN" altLang="en-US" sz="1600" kern="100" dirty="0">
                <a:latin typeface="+mj-ea"/>
                <a:ea typeface="+mj-ea"/>
                <a:cs typeface="宋体" panose="02010600030101010101" pitchFamily="2" charset="-122"/>
              </a:rPr>
              <a:t>   传统的图像合成有字典学习和随机森林，提取专家预定义的特征等。但这些方法仅限于手工制作的特征表示。</a:t>
            </a:r>
            <a:endParaRPr lang="en-US" altLang="zh-CN" sz="1600" kern="100" dirty="0">
              <a:latin typeface="+mj-ea"/>
              <a:ea typeface="+mj-ea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600" kern="100" dirty="0">
                <a:latin typeface="+mj-ea"/>
                <a:ea typeface="+mj-ea"/>
                <a:cs typeface="宋体" panose="02010600030101010101" pitchFamily="2" charset="-122"/>
              </a:rPr>
              <a:t>  </a:t>
            </a:r>
          </a:p>
          <a:p>
            <a:pPr indent="266700" algn="just"/>
            <a:r>
              <a:rPr lang="zh-CN" altLang="en-US" sz="1600" kern="100" dirty="0">
                <a:latin typeface="+mj-ea"/>
                <a:ea typeface="+mj-ea"/>
                <a:cs typeface="宋体" panose="02010600030101010101" pitchFamily="2" charset="-122"/>
              </a:rPr>
              <a:t>   深度学习在医学图像分析任务中具有更大的应用前景。与传统方法相比，深度神经网络以数据驱动的方式学习特征，并产生更好的特征表示。基于深度学习的医学图像合成研究，大多数是基于</a:t>
            </a:r>
            <a:r>
              <a:rPr lang="en-US" altLang="zh-CN" sz="1600" b="1" kern="100" dirty="0">
                <a:latin typeface="+mj-ea"/>
                <a:ea typeface="+mj-ea"/>
                <a:cs typeface="宋体" panose="02010600030101010101" pitchFamily="2" charset="-122"/>
              </a:rPr>
              <a:t>CNN</a:t>
            </a:r>
            <a:r>
              <a:rPr lang="zh-CN" altLang="en-US" sz="1600" kern="100" dirty="0">
                <a:latin typeface="+mj-ea"/>
                <a:ea typeface="+mj-ea"/>
                <a:cs typeface="宋体" panose="02010600030101010101" pitchFamily="2" charset="-122"/>
              </a:rPr>
              <a:t> </a:t>
            </a:r>
            <a:r>
              <a:rPr lang="en-US" altLang="zh-CN" sz="1600" kern="100" dirty="0">
                <a:latin typeface="+mj-ea"/>
                <a:ea typeface="+mj-ea"/>
                <a:cs typeface="宋体" panose="02010600030101010101" pitchFamily="2" charset="-122"/>
              </a:rPr>
              <a:t>(</a:t>
            </a:r>
            <a:r>
              <a:rPr lang="en-US" altLang="zh-CN" sz="1600" b="0" i="0" dirty="0">
                <a:solidFill>
                  <a:srgbClr val="111111"/>
                </a:solidFill>
                <a:effectLst/>
                <a:latin typeface="+mj-ea"/>
                <a:ea typeface="+mj-ea"/>
              </a:rPr>
              <a:t>Convolutional Neural Network</a:t>
            </a:r>
            <a:r>
              <a:rPr lang="zh-CN" altLang="en-US" sz="1600" b="0" i="0" dirty="0">
                <a:solidFill>
                  <a:srgbClr val="111111"/>
                </a:solidFill>
                <a:effectLst/>
                <a:latin typeface="+mj-ea"/>
                <a:ea typeface="+mj-ea"/>
              </a:rPr>
              <a:t>，</a:t>
            </a:r>
            <a:r>
              <a:rPr lang="zh-CN" altLang="en-US" sz="1600" kern="100" dirty="0">
                <a:latin typeface="+mj-ea"/>
                <a:ea typeface="+mj-ea"/>
                <a:cs typeface="宋体" panose="02010600030101010101" pitchFamily="2" charset="-122"/>
              </a:rPr>
              <a:t>卷积神经网络</a:t>
            </a:r>
            <a:r>
              <a:rPr lang="en-US" altLang="zh-CN" sz="1600" kern="100" dirty="0">
                <a:latin typeface="+mj-ea"/>
                <a:ea typeface="+mj-ea"/>
                <a:cs typeface="宋体" panose="02010600030101010101" pitchFamily="2" charset="-122"/>
              </a:rPr>
              <a:t>)</a:t>
            </a:r>
            <a:r>
              <a:rPr lang="zh-CN" altLang="en-US" sz="1600" kern="100" dirty="0">
                <a:latin typeface="+mj-ea"/>
                <a:ea typeface="+mj-ea"/>
                <a:cs typeface="宋体" panose="02010600030101010101" pitchFamily="2" charset="-122"/>
              </a:rPr>
              <a:t>和</a:t>
            </a:r>
            <a:r>
              <a:rPr lang="en-US" altLang="zh-CN" sz="1600" b="1" kern="100" dirty="0">
                <a:latin typeface="+mj-ea"/>
                <a:ea typeface="+mj-ea"/>
                <a:cs typeface="宋体" panose="02010600030101010101" pitchFamily="2" charset="-122"/>
              </a:rPr>
              <a:t>GAN</a:t>
            </a:r>
            <a:r>
              <a:rPr lang="zh-CN" altLang="en-US" sz="1600" kern="100" dirty="0">
                <a:latin typeface="+mj-ea"/>
                <a:ea typeface="+mj-ea"/>
                <a:cs typeface="宋体" panose="02010600030101010101" pitchFamily="2" charset="-122"/>
              </a:rPr>
              <a:t> </a:t>
            </a:r>
            <a:r>
              <a:rPr lang="en-US" altLang="zh-CN" sz="1600" kern="100" dirty="0">
                <a:latin typeface="+mj-ea"/>
                <a:ea typeface="+mj-ea"/>
                <a:cs typeface="宋体" panose="02010600030101010101" pitchFamily="2" charset="-122"/>
              </a:rPr>
              <a:t>(</a:t>
            </a:r>
            <a:r>
              <a:rPr lang="en-US" altLang="zh-CN" sz="1600" b="0" i="0" dirty="0">
                <a:solidFill>
                  <a:srgbClr val="111111"/>
                </a:solidFill>
                <a:effectLst/>
                <a:latin typeface="+mj-ea"/>
                <a:ea typeface="+mj-ea"/>
              </a:rPr>
              <a:t>Generative Adversarial Networks</a:t>
            </a:r>
            <a:r>
              <a:rPr lang="zh-CN" altLang="en-US" sz="1600" b="0" i="0" dirty="0">
                <a:solidFill>
                  <a:srgbClr val="111111"/>
                </a:solidFill>
                <a:effectLst/>
                <a:latin typeface="+mj-ea"/>
                <a:ea typeface="+mj-ea"/>
              </a:rPr>
              <a:t>，</a:t>
            </a:r>
            <a:r>
              <a:rPr lang="zh-CN" altLang="en-US" sz="1600" kern="100" dirty="0">
                <a:latin typeface="+mj-ea"/>
                <a:ea typeface="+mj-ea"/>
                <a:cs typeface="宋体" panose="02010600030101010101" pitchFamily="2" charset="-122"/>
              </a:rPr>
              <a:t>生成对抗网络</a:t>
            </a:r>
            <a:r>
              <a:rPr lang="en-US" altLang="zh-CN" sz="1600" kern="100" dirty="0">
                <a:latin typeface="+mj-ea"/>
                <a:ea typeface="+mj-ea"/>
                <a:cs typeface="宋体" panose="02010600030101010101" pitchFamily="2" charset="-122"/>
              </a:rPr>
              <a:t>) </a:t>
            </a:r>
            <a:r>
              <a:rPr lang="zh-CN" altLang="en-US" sz="1600" kern="100" dirty="0">
                <a:latin typeface="+mj-ea"/>
                <a:ea typeface="+mj-ea"/>
                <a:cs typeface="宋体" panose="02010600030101010101" pitchFamily="2" charset="-122"/>
              </a:rPr>
              <a:t>。</a:t>
            </a:r>
            <a:endParaRPr lang="en-US" altLang="zh-CN" sz="1600" kern="100" dirty="0">
              <a:latin typeface="+mj-ea"/>
              <a:ea typeface="+mj-ea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600" kern="100" dirty="0">
                <a:latin typeface="+mj-ea"/>
                <a:ea typeface="+mj-ea"/>
                <a:cs typeface="宋体" panose="02010600030101010101" pitchFamily="2" charset="-122"/>
              </a:rPr>
              <a:t>   </a:t>
            </a:r>
          </a:p>
          <a:p>
            <a:pPr indent="266700" algn="just"/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   GAN(Generative Adversarial Networks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，生成式对抗网络</a:t>
            </a:r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)</a:t>
            </a:r>
            <a:r>
              <a:rPr lang="zh-CN" altLang="en-US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常常用</a:t>
            </a:r>
            <a:r>
              <a:rPr lang="zh-CN" altLang="en-US" sz="1600" kern="100" dirty="0">
                <a:latin typeface="+mj-ea"/>
                <a:ea typeface="+mj-ea"/>
                <a:cs typeface="宋体" panose="02010600030101010101" pitchFamily="2" charset="-122"/>
              </a:rPr>
              <a:t>于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医学影像合成的研究。</a:t>
            </a:r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GAN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通过让两个神经网络相互博弈的方式进行学习，因具有灵活处理不同任务、应用层面部署容易、所需资源较少等优点而一度受到追捧。但如今</a:t>
            </a:r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GAN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开始面临一些瓶颈，例如图像生成缺乏多样性、模式崩溃以及由于问题表述的对抗性而不易训练等。</a:t>
            </a:r>
            <a:endParaRPr lang="en-US" altLang="zh-CN" sz="1600" kern="1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  </a:t>
            </a:r>
            <a:endParaRPr lang="zh-CN" altLang="zh-CN" sz="16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       2020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年，</a:t>
            </a:r>
            <a:r>
              <a:rPr lang="en-US" altLang="zh-CN" sz="1600" b="1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DDPM</a:t>
            </a:r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(Denoising Diffusion Probabilistic Model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，去噪扩散概率模型</a:t>
            </a:r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)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的提出，向世界展示了扩散模型的能力，它在图像合成等任务上超越了</a:t>
            </a:r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GAN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的性能。此外，</a:t>
            </a:r>
            <a:r>
              <a:rPr lang="en-US" altLang="zh-CN" sz="1600" kern="100" dirty="0" err="1">
                <a:effectLst/>
                <a:latin typeface="+mj-ea"/>
                <a:ea typeface="+mj-ea"/>
                <a:cs typeface="宋体" panose="02010600030101010101" pitchFamily="2" charset="-122"/>
              </a:rPr>
              <a:t>OpenAI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公司研发的基于扩散模型的</a:t>
            </a:r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AI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作画工具</a:t>
            </a:r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--</a:t>
            </a:r>
            <a:r>
              <a:rPr lang="en-US" altLang="zh-CN" sz="16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DALL·E</a:t>
            </a:r>
            <a:r>
              <a:rPr lang="zh-CN" altLang="zh-CN" sz="1600" kern="100" dirty="0">
                <a:effectLst/>
                <a:latin typeface="+mj-ea"/>
                <a:ea typeface="+mj-ea"/>
                <a:cs typeface="宋体" panose="02010600030101010101" pitchFamily="2" charset="-122"/>
              </a:rPr>
              <a:t>，也直观地展示了扩散模型的强大潜能。该模型产生的图像更加多样化、质量更高，并被证明不会受到模式崩溃的影响。因此后续国内外很多图像生成领域，包括医学影像合成等开始转向扩散模型领域的研究。</a:t>
            </a:r>
            <a:endParaRPr lang="en-US" altLang="zh-CN" sz="1600" kern="100" dirty="0">
              <a:effectLst/>
              <a:latin typeface="+mj-ea"/>
              <a:ea typeface="+mj-ea"/>
              <a:cs typeface="宋体" panose="02010600030101010101" pitchFamily="2" charset="-122"/>
            </a:endParaRPr>
          </a:p>
          <a:p>
            <a:endParaRPr lang="en-US" altLang="zh-CN" sz="1600" b="0" i="0" dirty="0">
              <a:solidFill>
                <a:srgbClr val="333333"/>
              </a:solidFill>
              <a:effectLst/>
              <a:latin typeface="+mj-ea"/>
              <a:ea typeface="+mj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effectLst/>
                <a:cs typeface="+mn-ea"/>
                <a:sym typeface="+mn-lt"/>
              </a:rPr>
              <a:t>传统方法</a:t>
            </a:r>
            <a:r>
              <a:rPr lang="en-US" altLang="zh-CN" sz="1800" b="1" dirty="0">
                <a:effectLst/>
                <a:cs typeface="+mn-ea"/>
                <a:sym typeface="Wingdings" panose="05000000000000000000" pitchFamily="2" charset="2"/>
              </a:rPr>
              <a:t>CNN, GANCNN</a:t>
            </a:r>
            <a:r>
              <a:rPr lang="en-US" altLang="zh-CN" b="1" dirty="0">
                <a:cs typeface="+mn-ea"/>
                <a:sym typeface="Wingdings" panose="05000000000000000000" pitchFamily="2" charset="2"/>
              </a:rPr>
              <a:t>,</a:t>
            </a:r>
            <a:r>
              <a:rPr lang="zh-CN" altLang="en-US" b="1" dirty="0">
                <a:cs typeface="+mn-ea"/>
                <a:sym typeface="Wingdings" panose="05000000000000000000" pitchFamily="2" charset="2"/>
              </a:rPr>
              <a:t> </a:t>
            </a:r>
            <a:r>
              <a:rPr lang="en-US" altLang="zh-CN" sz="1800" b="1" dirty="0">
                <a:effectLst/>
                <a:cs typeface="+mn-ea"/>
                <a:sym typeface="Wingdings" panose="05000000000000000000" pitchFamily="2" charset="2"/>
              </a:rPr>
              <a:t>GAN, Diffusion(</a:t>
            </a:r>
            <a:r>
              <a:rPr lang="zh-CN" altLang="en-US" b="1" dirty="0">
                <a:cs typeface="+mn-ea"/>
                <a:sym typeface="Wingdings" panose="05000000000000000000" pitchFamily="2" charset="2"/>
              </a:rPr>
              <a:t>兴起</a:t>
            </a:r>
            <a:r>
              <a:rPr lang="en-US" altLang="zh-CN" sz="1800" b="1" dirty="0">
                <a:effectLst/>
                <a:cs typeface="+mn-ea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effectLst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376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研究方向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617336" y="893099"/>
            <a:ext cx="10024388" cy="5075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+mn-ea"/>
                <a:cs typeface="+mn-ea"/>
                <a:sym typeface="+mn-lt"/>
              </a:rPr>
              <a:t>GAN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与</a:t>
            </a:r>
            <a:r>
              <a:rPr lang="en-US" altLang="zh-CN" sz="2000" b="1" dirty="0">
                <a:latin typeface="+mn-ea"/>
                <a:cs typeface="+mn-ea"/>
                <a:sym typeface="+mn-lt"/>
              </a:rPr>
              <a:t>Diffusion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之争</a:t>
            </a:r>
            <a:endParaRPr lang="en-US" altLang="zh-CN" sz="2000" kern="100" dirty="0">
              <a:effectLst/>
              <a:latin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  <a:cs typeface="+mn-ea"/>
                <a:sym typeface="+mn-lt"/>
              </a:rPr>
              <a:t>2021</a:t>
            </a:r>
            <a:r>
              <a:rPr lang="zh-CN" altLang="en-US" dirty="0">
                <a:solidFill>
                  <a:srgbClr val="333333"/>
                </a:solidFill>
                <a:latin typeface="+mj-ea"/>
                <a:ea typeface="+mj-ea"/>
                <a:cs typeface="+mn-ea"/>
                <a:sym typeface="+mn-lt"/>
              </a:rPr>
              <a:t>年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，</a:t>
            </a:r>
            <a:r>
              <a:rPr lang="en-US" altLang="zh-CN" dirty="0">
                <a:effectLst/>
                <a:latin typeface="+mj-ea"/>
                <a:ea typeface="+mj-ea"/>
              </a:rPr>
              <a:t>Prafulla </a:t>
            </a:r>
            <a:r>
              <a:rPr lang="en-US" altLang="zh-CN" dirty="0" err="1">
                <a:effectLst/>
                <a:latin typeface="+mj-ea"/>
                <a:ea typeface="+mj-ea"/>
              </a:rPr>
              <a:t>Dhariwal</a:t>
            </a:r>
            <a:r>
              <a:rPr lang="zh-CN" altLang="en-US" dirty="0">
                <a:effectLst/>
                <a:latin typeface="+mj-ea"/>
                <a:ea typeface="+mj-ea"/>
              </a:rPr>
              <a:t>等人</a:t>
            </a:r>
            <a:r>
              <a:rPr lang="en-US" altLang="zh-CN" dirty="0">
                <a:effectLst/>
                <a:latin typeface="+mj-ea"/>
                <a:ea typeface="+mj-ea"/>
              </a:rPr>
              <a:t>[1]</a:t>
            </a:r>
            <a:r>
              <a:rPr lang="zh-CN" altLang="en-US" dirty="0">
                <a:effectLst/>
                <a:latin typeface="+mj-ea"/>
                <a:ea typeface="+mj-ea"/>
              </a:rPr>
              <a:t>对扩散模型进行架构改进，通过设计方案来权衡多样性与保真度，</a:t>
            </a:r>
            <a:r>
              <a:rPr lang="zh-CN" altLang="en-US" sz="1800" dirty="0">
                <a:latin typeface="+mj-ea"/>
                <a:ea typeface="+mj-ea"/>
              </a:rPr>
              <a:t>在几个不同的指标和数据集上超过了</a:t>
            </a:r>
            <a:r>
              <a:rPr lang="en-US" altLang="zh-CN" sz="1800" dirty="0">
                <a:latin typeface="+mj-ea"/>
                <a:ea typeface="+mj-ea"/>
              </a:rPr>
              <a:t>GAN</a:t>
            </a:r>
            <a:r>
              <a:rPr lang="zh-CN" altLang="en-US" sz="1800" dirty="0">
                <a:latin typeface="+mj-ea"/>
                <a:ea typeface="+mj-ea"/>
              </a:rPr>
              <a:t>。提出</a:t>
            </a:r>
            <a:r>
              <a:rPr lang="zh-CN" altLang="en-US" dirty="0">
                <a:effectLst/>
                <a:latin typeface="+mj-ea"/>
                <a:ea typeface="+mj-ea"/>
              </a:rPr>
              <a:t>“</a:t>
            </a:r>
            <a:r>
              <a:rPr lang="en-US" altLang="zh-CN" dirty="0">
                <a:effectLst/>
                <a:latin typeface="+mj-ea"/>
                <a:ea typeface="+mj-ea"/>
              </a:rPr>
              <a:t>Diffusion Models Beat GANs on Image Synthesis</a:t>
            </a:r>
            <a:r>
              <a:rPr lang="zh-CN" altLang="en-US" dirty="0">
                <a:effectLst/>
                <a:latin typeface="+mj-ea"/>
                <a:ea typeface="+mj-ea"/>
              </a:rPr>
              <a:t>”</a:t>
            </a:r>
            <a:endParaRPr lang="en-US" altLang="zh-CN" dirty="0">
              <a:effectLst/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33333"/>
              </a:solidFill>
              <a:effectLst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2023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年，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Jun-Yan Zhu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（朱彦俊）等人</a:t>
            </a:r>
            <a:r>
              <a:rPr lang="en-US" altLang="zh-CN" dirty="0">
                <a:solidFill>
                  <a:srgbClr val="333333"/>
                </a:solidFill>
                <a:latin typeface="+mj-ea"/>
                <a:ea typeface="+mj-ea"/>
                <a:cs typeface="+mn-ea"/>
                <a:sym typeface="+mn-lt"/>
              </a:rPr>
              <a:t>[2]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提出了一种新的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GAN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架构</a:t>
            </a:r>
            <a:r>
              <a:rPr lang="en-US" altLang="zh-CN" i="0" dirty="0" err="1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GigaGAN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，解决了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GAN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在</a:t>
            </a:r>
            <a:r>
              <a:rPr lang="zh-CN" altLang="en-US" b="0" i="0" dirty="0">
                <a:effectLst/>
                <a:latin typeface="+mj-ea"/>
                <a:ea typeface="+mj-ea"/>
              </a:rPr>
              <a:t>复杂数据集上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训练时架构不稳定的缺点，证明了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GAN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是文本到图像合成的可行选择。</a:t>
            </a:r>
            <a:endParaRPr lang="en-US" altLang="zh-CN" i="0" dirty="0">
              <a:solidFill>
                <a:srgbClr val="333333"/>
              </a:solidFill>
              <a:effectLst/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i="0" dirty="0">
              <a:solidFill>
                <a:srgbClr val="333333"/>
              </a:solidFill>
              <a:effectLst/>
              <a:latin typeface="+mj-ea"/>
              <a:ea typeface="+mj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333"/>
                </a:solidFill>
                <a:latin typeface="+mj-ea"/>
                <a:ea typeface="+mj-ea"/>
                <a:cs typeface="+mn-ea"/>
                <a:sym typeface="+mn-lt"/>
              </a:rPr>
              <a:t>[1] Prafulla </a:t>
            </a:r>
            <a:r>
              <a:rPr lang="en-US" altLang="zh-CN" sz="1600" dirty="0" err="1">
                <a:solidFill>
                  <a:srgbClr val="333333"/>
                </a:solidFill>
                <a:latin typeface="+mj-ea"/>
                <a:ea typeface="+mj-ea"/>
                <a:cs typeface="+mn-ea"/>
                <a:sym typeface="+mn-lt"/>
              </a:rPr>
              <a:t>Dhariwal</a:t>
            </a:r>
            <a:r>
              <a:rPr lang="en-US" altLang="zh-CN" sz="1600" dirty="0">
                <a:solidFill>
                  <a:srgbClr val="333333"/>
                </a:solidFill>
                <a:latin typeface="+mj-ea"/>
                <a:ea typeface="+mj-ea"/>
                <a:cs typeface="+mn-ea"/>
                <a:sym typeface="+mn-lt"/>
              </a:rPr>
              <a:t>, Alex Nichol. Diffusion Models Beat GANs on Image Synthesis.[C], Conference on Neural Information Processing Systems, 2021: 8780-8794.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[2] Minguk K, Jun-Yan Z, Richard Z, </a:t>
            </a:r>
            <a:r>
              <a:rPr lang="en-US" altLang="zh-CN" sz="1600" i="0" dirty="0" err="1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Jaesik</a:t>
            </a:r>
            <a:r>
              <a:rPr lang="en-US" altLang="zh-CN" sz="1600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 P, Eli S, Sylvain P, </a:t>
            </a:r>
            <a:r>
              <a:rPr lang="en-US" altLang="zh-CN" sz="1600" i="0" dirty="0" err="1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Taesung</a:t>
            </a:r>
            <a:r>
              <a:rPr lang="en-US" altLang="zh-CN" sz="1600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 P, et al. Scaling up GANs for Text-to-Image Synthesis, </a:t>
            </a:r>
            <a:r>
              <a:rPr lang="en-US" altLang="zh-CN" sz="1600" i="0" dirty="0" err="1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arXiv</a:t>
            </a:r>
            <a:r>
              <a:rPr lang="en-US" altLang="zh-CN" sz="1600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 preprint </a:t>
            </a:r>
            <a:r>
              <a:rPr lang="en-US" altLang="zh-CN" sz="1600" i="0" dirty="0" err="1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arXiv</a:t>
            </a:r>
            <a:r>
              <a:rPr lang="en-US" altLang="zh-CN" sz="1600" i="0" dirty="0">
                <a:solidFill>
                  <a:srgbClr val="333333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, 2023, 2303(05511)</a:t>
            </a:r>
          </a:p>
        </p:txBody>
      </p:sp>
    </p:spTree>
    <p:extLst>
      <p:ext uri="{BB962C8B-B14F-4D97-AF65-F5344CB8AC3E}">
        <p14:creationId xmlns:p14="http://schemas.microsoft.com/office/powerpoint/2010/main" val="7613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理论学习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617338" y="893099"/>
            <a:ext cx="7832980" cy="4243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333333"/>
                </a:solidFill>
                <a:latin typeface="+mn-ea"/>
                <a:cs typeface="微软雅黑" panose="020B0503020204020204" pitchFamily="34" charset="-122"/>
              </a:rPr>
              <a:t>扩散模型的原理</a:t>
            </a:r>
            <a:endParaRPr lang="zh-CN" altLang="zh-CN" sz="2000" dirty="0">
              <a:effectLst/>
              <a:latin typeface="+mn-ea"/>
            </a:endParaRPr>
          </a:p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1" i="0" kern="1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前向扩散</a:t>
            </a:r>
            <a:endParaRPr lang="en-US" altLang="zh-CN" sz="1800" b="1" i="0" kern="120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输入图像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X0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，利用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马尔科夫链，经过一系列采样步骤，逐渐向其添加高斯噪声。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具体来说，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给定一个数据点 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，从真实数据分布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q(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) (x0∼q(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))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中采样，通过添加噪声来定义一个前向扩散过程。在马尔科夫链的每一步，我们向 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x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−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添加方差为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βt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的高斯噪声，产生一个新的隐变量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xt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，分布表示为 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这个扩散过程表述如下：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b="1" i="0" kern="120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EC626-9B87-02F4-1A0E-154EC1C9B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610" y="3870987"/>
            <a:ext cx="4290432" cy="3962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1C3AC7-E829-91BD-016D-4600096D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74" y="4736436"/>
            <a:ext cx="684847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7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理论学习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617338" y="893099"/>
            <a:ext cx="7832980" cy="465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333333"/>
                </a:solidFill>
                <a:latin typeface="+mn-ea"/>
                <a:cs typeface="微软雅黑" panose="020B0503020204020204" pitchFamily="34" charset="-122"/>
              </a:rPr>
              <a:t>扩散模型的原理</a:t>
            </a:r>
            <a:endParaRPr lang="zh-CN" altLang="zh-CN" sz="2000" dirty="0">
              <a:effectLst/>
              <a:latin typeface="+mn-ea"/>
            </a:endParaRPr>
          </a:p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b="1" i="0" kern="1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前向扩散</a:t>
            </a:r>
            <a:endParaRPr lang="en-US" altLang="zh-CN" sz="1800" b="1" i="0" kern="120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参数重整化：</a:t>
            </a:r>
            <a:endParaRPr lang="en-US" altLang="zh-CN" b="1" dirty="0">
              <a:solidFill>
                <a:srgbClr val="121212"/>
              </a:solidFill>
              <a:latin typeface="-apple-system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如果按照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马尔科夫链一步一步加噪最终获得各向同性的高斯噪声，计算量将很大，可以利用马尔可夫链 “当前状态只与上一个状态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有关”的性质来进行参数重整化。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经过参数重整化，得到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这意味着我们可以依据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x0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得到任意时刻的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xt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分布。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kern="12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F6236D-79AE-00F2-4369-1D3E667DE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573" y="3429000"/>
            <a:ext cx="2924504" cy="4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理论学习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617336" y="893099"/>
            <a:ext cx="10300285" cy="507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333333"/>
                </a:solidFill>
                <a:latin typeface="+mn-ea"/>
                <a:cs typeface="微软雅黑" panose="020B0503020204020204" pitchFamily="34" charset="-122"/>
              </a:rPr>
              <a:t>扩散模型的原理</a:t>
            </a:r>
            <a:r>
              <a:rPr lang="zh-CN" altLang="en-US" sz="2000" b="1" kern="100" dirty="0">
                <a:cs typeface="+mn-ea"/>
                <a:sym typeface="+mn-lt"/>
              </a:rPr>
              <a:t>：</a:t>
            </a:r>
            <a:endParaRPr lang="zh-CN" altLang="zh-CN" sz="2000" dirty="0">
              <a:effectLst/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kern="100" dirty="0">
                <a:effectLst/>
                <a:cs typeface="+mn-ea"/>
                <a:sym typeface="+mn-lt"/>
              </a:rPr>
              <a:t>后向扩散</a:t>
            </a:r>
            <a:r>
              <a:rPr lang="zh-CN" altLang="en-US" sz="1800" kern="100" dirty="0">
                <a:effectLst/>
                <a:cs typeface="+mn-ea"/>
                <a:sym typeface="+mn-lt"/>
              </a:rPr>
              <a:t>：</a:t>
            </a:r>
            <a:endParaRPr lang="en-US" altLang="zh-CN" sz="1800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通过反转噪声过程来恢复原始数据。</a:t>
            </a:r>
            <a:endParaRPr lang="en-US" altLang="zh-CN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当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→∞ 时，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几乎是一个各向同性的高斯分布。在反向扩散中我们尝试对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xt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进行采样。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但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q(xt-1|xt)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是个未知的分布，为解决这一问题，可采用一个参数化的模型</a:t>
            </a:r>
            <a:r>
              <a:rPr lang="en-US" altLang="zh-CN" kern="100" dirty="0" err="1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pθ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来近似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q(xt-1|xt)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。设</a:t>
            </a:r>
            <a:endParaRPr lang="en-US" altLang="zh-CN" kern="100" dirty="0">
              <a:solidFill>
                <a:srgbClr val="121212"/>
              </a:solidFill>
              <a:latin typeface="-apple-system"/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通过“最小化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-</a:t>
            </a:r>
            <a:r>
              <a:rPr lang="en-US" altLang="zh-CN" kern="100" dirty="0" err="1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logpθ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(x)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”的方式来达到“最大化</a:t>
            </a:r>
            <a:r>
              <a:rPr lang="en-US" altLang="zh-CN" kern="100" dirty="0" err="1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logpθ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(x)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”的目标，具体通过“缩小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-</a:t>
            </a:r>
            <a:r>
              <a:rPr lang="en-US" altLang="zh-CN" kern="100" dirty="0" err="1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logpθ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(x)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的上界”来实现，进而获得损失函数。</a:t>
            </a:r>
            <a:endParaRPr lang="en-US" altLang="zh-CN" kern="100" dirty="0">
              <a:solidFill>
                <a:srgbClr val="121212"/>
              </a:solidFill>
              <a:latin typeface="-apple-system"/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通过对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-</a:t>
            </a:r>
            <a:r>
              <a:rPr lang="en-US" altLang="zh-CN" kern="100" dirty="0" err="1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logpθ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(x)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加上一个“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q(x1:T|x0)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对</a:t>
            </a:r>
            <a:r>
              <a:rPr lang="en-US" altLang="zh-CN" kern="100" dirty="0" err="1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pθ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(x)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的</a:t>
            </a:r>
            <a:r>
              <a:rPr lang="en-US" altLang="zh-CN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KL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散度”来获取其上界。针对化简结果中的未知量</a:t>
            </a:r>
            <a:r>
              <a:rPr lang="en-US" altLang="zh-CN" kern="100" dirty="0" err="1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μθ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均值，通过引入高斯噪声</a:t>
            </a:r>
            <a:r>
              <a:rPr lang="el-GR" altLang="zh-CN" dirty="0">
                <a:solidFill>
                  <a:srgbClr val="222222"/>
                </a:solidFill>
                <a:effectLst/>
                <a:latin typeface="+mn-ea"/>
              </a:rPr>
              <a:t>ε</a:t>
            </a:r>
            <a:r>
              <a:rPr lang="en-US" altLang="zh-CN" dirty="0">
                <a:solidFill>
                  <a:srgbClr val="222222"/>
                </a:solidFill>
                <a:effectLst/>
                <a:latin typeface="+mn-ea"/>
              </a:rPr>
              <a:t>θ</a:t>
            </a:r>
            <a:r>
              <a:rPr lang="zh-CN" altLang="en-US" dirty="0">
                <a:solidFill>
                  <a:srgbClr val="222222"/>
                </a:solidFill>
                <a:latin typeface="+mn-ea"/>
              </a:rPr>
              <a:t>进行表示。</a:t>
            </a:r>
            <a:r>
              <a:rPr lang="en-US" altLang="zh-CN" dirty="0">
                <a:solidFill>
                  <a:srgbClr val="222222"/>
                </a:solidFill>
                <a:latin typeface="+mn-ea"/>
              </a:rPr>
              <a:t>Loss</a:t>
            </a:r>
            <a:r>
              <a:rPr lang="zh-CN" altLang="en-US" dirty="0">
                <a:solidFill>
                  <a:srgbClr val="222222"/>
                </a:solidFill>
                <a:latin typeface="+mn-ea"/>
              </a:rPr>
              <a:t>函数最终表示为：</a:t>
            </a:r>
            <a:endParaRPr lang="en-US" altLang="zh-CN" dirty="0">
              <a:solidFill>
                <a:srgbClr val="222222"/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22222"/>
              </a:solidFill>
              <a:latin typeface="+mn-ea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最终将问题转化成了通过网络训练来学习噪声</a:t>
            </a:r>
            <a:r>
              <a:rPr lang="el-GR" altLang="zh-CN" b="1" dirty="0">
                <a:solidFill>
                  <a:srgbClr val="222222"/>
                </a:solidFill>
                <a:effectLst/>
                <a:latin typeface="+mn-ea"/>
              </a:rPr>
              <a:t>ε</a:t>
            </a:r>
            <a:r>
              <a:rPr lang="zh-CN" altLang="en-US" dirty="0">
                <a:solidFill>
                  <a:srgbClr val="222222"/>
                </a:solidFill>
                <a:effectLst/>
                <a:latin typeface="+mn-ea"/>
              </a:rPr>
              <a:t>的</a:t>
            </a:r>
            <a:r>
              <a:rPr lang="zh-CN" altLang="en-US" kern="100" dirty="0">
                <a:solidFill>
                  <a:srgbClr val="121212"/>
                </a:solidFill>
                <a:latin typeface="-apple-system"/>
                <a:cs typeface="+mn-ea"/>
                <a:sym typeface="+mn-lt"/>
              </a:rPr>
              <a:t>过程。</a:t>
            </a:r>
            <a:endParaRPr lang="en-US" altLang="zh-CN" b="1" kern="100" dirty="0">
              <a:effectLst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7FA137-69EC-3404-2E73-94BB867A9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690" y="3068161"/>
            <a:ext cx="3566469" cy="3886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D87FF6-057D-E8F5-666A-D7CB1AC6C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4" t="15504" r="1243" b="5979"/>
          <a:stretch/>
        </p:blipFill>
        <p:spPr>
          <a:xfrm>
            <a:off x="1442546" y="5102995"/>
            <a:ext cx="5155324" cy="4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244060" y="159727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代码调试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47FCC0-78B4-4F7B-BB2A-174D6005CE30}"/>
              </a:ext>
            </a:extLst>
          </p:cNvPr>
          <p:cNvSpPr txBox="1"/>
          <p:nvPr/>
        </p:nvSpPr>
        <p:spPr>
          <a:xfrm>
            <a:off x="617336" y="893099"/>
            <a:ext cx="11574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800" b="1" kern="100" dirty="0">
                <a:effectLst/>
                <a:cs typeface="+mn-ea"/>
                <a:sym typeface="+mn-lt"/>
              </a:rPr>
              <a:t>代码来源</a:t>
            </a:r>
            <a:r>
              <a:rPr lang="zh-CN" altLang="en-US" sz="1800" kern="100" dirty="0">
                <a:effectLst/>
                <a:cs typeface="+mn-ea"/>
                <a:sym typeface="+mn-lt"/>
              </a:rPr>
              <a:t>：</a:t>
            </a:r>
            <a:endParaRPr lang="en-US" altLang="zh-CN" sz="1800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effectLst/>
                <a:cs typeface="+mn-ea"/>
                <a:sym typeface="+mn-lt"/>
              </a:rPr>
              <a:t>参考论文：</a:t>
            </a:r>
            <a:r>
              <a:rPr lang="en-US" altLang="zh-CN" kern="100" dirty="0">
                <a:effectLst/>
                <a:cs typeface="+mn-ea"/>
                <a:sym typeface="+mn-lt"/>
              </a:rPr>
              <a:t>《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Conversion Between CT and MRI Images Using Diffusion and Score-Matching Models</a:t>
            </a:r>
            <a:r>
              <a:rPr lang="en-US" altLang="zh-CN" kern="100" dirty="0">
                <a:effectLst/>
                <a:cs typeface="+mn-ea"/>
                <a:sym typeface="+mn-lt"/>
              </a:rPr>
              <a:t>》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cs typeface="+mn-ea"/>
              <a:sym typeface="+mn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kern="100" dirty="0">
                <a:latin typeface="+mn-ea"/>
                <a:cs typeface="+mn-ea"/>
                <a:sym typeface="+mn-lt"/>
              </a:rPr>
              <a:t>没有提供</a:t>
            </a:r>
            <a:r>
              <a:rPr lang="zh-CN" altLang="en-US" kern="100" dirty="0">
                <a:effectLst/>
                <a:latin typeface="+mn-ea"/>
                <a:cs typeface="+mn-ea"/>
                <a:sym typeface="+mn-lt"/>
              </a:rPr>
              <a:t>数据加载代码、</a:t>
            </a:r>
            <a:r>
              <a:rPr lang="en-US" altLang="zh-CN" kern="100" dirty="0">
                <a:latin typeface="+mn-ea"/>
                <a:cs typeface="+mn-ea"/>
                <a:sym typeface="+mn-lt"/>
              </a:rPr>
              <a:t>model</a:t>
            </a:r>
            <a:r>
              <a:rPr lang="zh-CN" altLang="en-US" kern="100" dirty="0">
                <a:latin typeface="+mn-ea"/>
                <a:cs typeface="+mn-ea"/>
                <a:sym typeface="+mn-lt"/>
              </a:rPr>
              <a:t>模块、配对好的数据集</a:t>
            </a:r>
            <a:endParaRPr lang="en-US" altLang="zh-CN" kern="100" dirty="0">
              <a:effectLst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0CE1FF-DEF4-875B-A59C-52426A2B9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4" t="2544" b="37854"/>
          <a:stretch/>
        </p:blipFill>
        <p:spPr>
          <a:xfrm>
            <a:off x="1374500" y="1527838"/>
            <a:ext cx="3813848" cy="22164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1C53E7-8F17-F391-A3CA-14B7E561E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876"/>
          <a:stretch/>
        </p:blipFill>
        <p:spPr>
          <a:xfrm>
            <a:off x="5669613" y="1527838"/>
            <a:ext cx="3619814" cy="22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beyijpg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4916</TotalTime>
  <Words>1481</Words>
  <Application>Microsoft Office PowerPoint</Application>
  <PresentationFormat>宽屏</PresentationFormat>
  <Paragraphs>197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-apple-system</vt:lpstr>
      <vt:lpstr>等线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86182</cp:lastModifiedBy>
  <cp:revision>202</cp:revision>
  <dcterms:created xsi:type="dcterms:W3CDTF">2022-04-19T02:24:36Z</dcterms:created>
  <dcterms:modified xsi:type="dcterms:W3CDTF">2023-04-08T13:10:48Z</dcterms:modified>
</cp:coreProperties>
</file>